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6" r:id="rId6"/>
    <p:sldId id="260" r:id="rId7"/>
    <p:sldId id="268" r:id="rId8"/>
    <p:sldId id="261" r:id="rId9"/>
    <p:sldId id="271" r:id="rId10"/>
    <p:sldId id="263" r:id="rId11"/>
    <p:sldId id="272" r:id="rId12"/>
    <p:sldId id="278" r:id="rId13"/>
    <p:sldId id="275" r:id="rId14"/>
    <p:sldId id="277" r:id="rId15"/>
    <p:sldId id="264" r:id="rId16"/>
    <p:sldId id="267" r:id="rId17"/>
    <p:sldId id="273" r:id="rId18"/>
    <p:sldId id="265" r:id="rId19"/>
    <p:sldId id="262" r:id="rId20"/>
    <p:sldId id="276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3788" autoAdjust="0"/>
  </p:normalViewPr>
  <p:slideViewPr>
    <p:cSldViewPr snapToGrid="0">
      <p:cViewPr varScale="1">
        <p:scale>
          <a:sx n="36" d="100"/>
          <a:sy n="36" d="100"/>
        </p:scale>
        <p:origin x="81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6BEA6-21BF-4EC3-8D09-946B18D653DC}" type="datetimeFigureOut">
              <a:rPr lang="de-DE" smtClean="0"/>
              <a:t>05.10.2017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A55AD-989D-42E6-A52C-DFAB2A693B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2346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A55AD-989D-42E6-A52C-DFAB2A693B0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7737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A55AD-989D-42E6-A52C-DFAB2A693B0E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9422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A55AD-989D-42E6-A52C-DFAB2A693B0E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46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A55AD-989D-42E6-A52C-DFAB2A693B0E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5756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A55AD-989D-42E6-A52C-DFAB2A693B0E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3178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A55AD-989D-42E6-A52C-DFAB2A693B0E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4397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A55AD-989D-42E6-A52C-DFAB2A693B0E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47119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A55AD-989D-42E6-A52C-DFAB2A693B0E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3096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A55AD-989D-42E6-A52C-DFAB2A693B0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474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A55AD-989D-42E6-A52C-DFAB2A693B0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8152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A55AD-989D-42E6-A52C-DFAB2A693B0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2578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A55AD-989D-42E6-A52C-DFAB2A693B0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0651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DB3F8-8C06-B84E-B40E-7030EF6175AB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3452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A55AD-989D-42E6-A52C-DFAB2A693B0E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5225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1198" y="4722695"/>
            <a:ext cx="5449569" cy="44741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3858535" y="9443662"/>
            <a:ext cx="2951850" cy="4971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517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A55AD-989D-42E6-A52C-DFAB2A693B0E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5592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852A-384B-47D2-8682-5667D7418CD6}" type="datetimeFigureOut">
              <a:rPr lang="de-DE" smtClean="0"/>
              <a:t>05.10.2017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CB2F-64C0-496F-A6A1-D8CE50B908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161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852A-384B-47D2-8682-5667D7418CD6}" type="datetimeFigureOut">
              <a:rPr lang="de-DE" smtClean="0"/>
              <a:t>05.10.2017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CB2F-64C0-496F-A6A1-D8CE50B908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4896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852A-384B-47D2-8682-5667D7418CD6}" type="datetimeFigureOut">
              <a:rPr lang="de-DE" smtClean="0"/>
              <a:t>05.10.2017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CB2F-64C0-496F-A6A1-D8CE50B908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5250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5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852A-384B-47D2-8682-5667D7418CD6}" type="datetimeFigureOut">
              <a:rPr lang="de-DE" smtClean="0"/>
              <a:t>05.10.2017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CB2F-64C0-496F-A6A1-D8CE50B908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0995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852A-384B-47D2-8682-5667D7418CD6}" type="datetimeFigureOut">
              <a:rPr lang="de-DE" smtClean="0"/>
              <a:t>05.10.2017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CB2F-64C0-496F-A6A1-D8CE50B908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6905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852A-384B-47D2-8682-5667D7418CD6}" type="datetimeFigureOut">
              <a:rPr lang="de-DE" smtClean="0"/>
              <a:t>05.10.2017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CB2F-64C0-496F-A6A1-D8CE50B908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4162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852A-384B-47D2-8682-5667D7418CD6}" type="datetimeFigureOut">
              <a:rPr lang="de-DE" smtClean="0"/>
              <a:t>05.10.2017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CB2F-64C0-496F-A6A1-D8CE50B908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5775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852A-384B-47D2-8682-5667D7418CD6}" type="datetimeFigureOut">
              <a:rPr lang="de-DE" smtClean="0"/>
              <a:t>05.10.2017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CB2F-64C0-496F-A6A1-D8CE50B908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393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852A-384B-47D2-8682-5667D7418CD6}" type="datetimeFigureOut">
              <a:rPr lang="de-DE" smtClean="0"/>
              <a:t>05.10.2017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CB2F-64C0-496F-A6A1-D8CE50B908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5695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852A-384B-47D2-8682-5667D7418CD6}" type="datetimeFigureOut">
              <a:rPr lang="de-DE" smtClean="0"/>
              <a:t>05.10.2017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CB2F-64C0-496F-A6A1-D8CE50B908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347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852A-384B-47D2-8682-5667D7418CD6}" type="datetimeFigureOut">
              <a:rPr lang="de-DE" smtClean="0"/>
              <a:t>05.10.2017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CB2F-64C0-496F-A6A1-D8CE50B908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004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F852A-384B-47D2-8682-5667D7418CD6}" type="datetimeFigureOut">
              <a:rPr lang="de-DE" smtClean="0"/>
              <a:t>05.10.2017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ECB2F-64C0-496F-A6A1-D8CE50B908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679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odellingdh.uni-koeln.de/wp-content/uploads/2017/01/Linguaggi-della-ricerca-lab22maggio2017.pdf" TargetMode="External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odellingdh.uni-koeln.de/index.php/events/logo_1/" TargetMode="External"/><Relationship Id="rId5" Type="http://schemas.openxmlformats.org/officeDocument/2006/relationships/hyperlink" Target="http://modellingdh.uni-koeln.de/wp-content/uploads/2017/01/ProgettoVW_Modelling_Laboratorio_Linguaggi-della-ricerca-agenda-21_03_2016.pdf" TargetMode="External"/><Relationship Id="rId4" Type="http://schemas.openxmlformats.org/officeDocument/2006/relationships/hyperlink" Target="http://modellingdh.uni-koeln.de/wp-content/uploads/2017/01/ProgettoVW_Modelling_Laboratorio_Linguaggi-della-ricerca_26.09.2016pdf.pdf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1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jpg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9.jpe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501157"/>
            <a:ext cx="9144000" cy="1223957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… from a different angle?</a:t>
            </a:r>
            <a:endParaRPr lang="en-US" dirty="0">
              <a:latin typeface="+mn-lt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817190"/>
            <a:ext cx="9144000" cy="1655762"/>
          </a:xfrm>
        </p:spPr>
        <p:txBody>
          <a:bodyPr/>
          <a:lstStyle/>
          <a:p>
            <a:r>
              <a:rPr lang="en-US" dirty="0" smtClean="0"/>
              <a:t>from “Mixed Methods” to “Original, isn’t it”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3169023" y="297419"/>
            <a:ext cx="67280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Mixed Methods’ in the Humanities? – Support for Projects Combining and Synergizing Qualitative-Hermeneutical and Digital Approaches</a:t>
            </a:r>
          </a:p>
          <a:p>
            <a:r>
              <a:rPr lang="en-US" dirty="0" smtClean="0"/>
              <a:t>Kick off-Meeting, Hannover, 29/30 May 2017</a:t>
            </a:r>
            <a:endParaRPr lang="en-US" dirty="0"/>
          </a:p>
        </p:txBody>
      </p:sp>
      <p:pic>
        <p:nvPicPr>
          <p:cNvPr id="6" name="Grafi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208" y="216456"/>
            <a:ext cx="1609090" cy="1073150"/>
          </a:xfrm>
          <a:prstGeom prst="rect">
            <a:avLst/>
          </a:prstGeom>
        </p:spPr>
      </p:pic>
      <p:pic>
        <p:nvPicPr>
          <p:cNvPr id="7" name="Grafik 6" descr="P:\Stiftungstechnika\vws-logo(jpg-file_blau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47" y="297419"/>
            <a:ext cx="2338705" cy="463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033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561601"/>
            <a:ext cx="3749298" cy="1050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strategy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1334409" y="2324746"/>
            <a:ext cx="1039780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reasoning on the basis of research literature</a:t>
            </a:r>
          </a:p>
          <a:p>
            <a:r>
              <a:rPr lang="en-US" sz="3600" dirty="0" smtClean="0"/>
              <a:t>observation of modelling activities</a:t>
            </a:r>
          </a:p>
          <a:p>
            <a:r>
              <a:rPr lang="en-US" sz="3600" dirty="0" smtClean="0"/>
              <a:t>engage in modelling (more or less formal models)</a:t>
            </a:r>
          </a:p>
          <a:p>
            <a:r>
              <a:rPr lang="en-US" sz="3600" dirty="0" smtClean="0"/>
              <a:t>case studies on text and events</a:t>
            </a:r>
          </a:p>
          <a:p>
            <a:r>
              <a:rPr lang="en-US" sz="3600" dirty="0" smtClean="0"/>
              <a:t>visualization of models (and </a:t>
            </a:r>
            <a:r>
              <a:rPr lang="en-US" sz="3600" dirty="0" err="1" smtClean="0"/>
              <a:t>metamodels</a:t>
            </a:r>
            <a:r>
              <a:rPr lang="en-US" sz="3600" dirty="0" smtClean="0"/>
              <a:t>)</a:t>
            </a:r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68091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o 13"/>
          <p:cNvGrpSpPr/>
          <p:nvPr/>
        </p:nvGrpSpPr>
        <p:grpSpPr>
          <a:xfrm>
            <a:off x="1585164" y="1126157"/>
            <a:ext cx="9015150" cy="5374799"/>
            <a:chOff x="150967" y="1305602"/>
            <a:chExt cx="9015150" cy="4729973"/>
          </a:xfrm>
        </p:grpSpPr>
        <p:sp>
          <p:nvSpPr>
            <p:cNvPr id="7" name="Ovale 6"/>
            <p:cNvSpPr/>
            <p:nvPr/>
          </p:nvSpPr>
          <p:spPr>
            <a:xfrm>
              <a:off x="150967" y="1305602"/>
              <a:ext cx="9015150" cy="4729973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3" name="Shape 173"/>
            <p:cNvSpPr txBox="1"/>
            <p:nvPr/>
          </p:nvSpPr>
          <p:spPr>
            <a:xfrm>
              <a:off x="2787961" y="5178632"/>
              <a:ext cx="3485507" cy="479972"/>
            </a:xfrm>
            <a:prstGeom prst="rect">
              <a:avLst/>
            </a:prstGeom>
            <a:blipFill>
              <a:blip r:embed="rId4">
                <a:alphaModFix amt="62000"/>
              </a:blip>
              <a:tile tx="0" ty="0" sx="100000" sy="100000" flip="none" algn="tl"/>
            </a:blipFill>
            <a:ln>
              <a:noFill/>
            </a:ln>
            <a:effectLst>
              <a:softEdge rad="76200"/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SzPct val="25000"/>
              </a:pPr>
              <a:r>
                <a:rPr lang="en-GB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language / metaphors</a:t>
              </a:r>
            </a:p>
          </p:txBody>
        </p:sp>
      </p:grpSp>
      <p:grpSp>
        <p:nvGrpSpPr>
          <p:cNvPr id="4" name="Gruppo 3"/>
          <p:cNvGrpSpPr/>
          <p:nvPr/>
        </p:nvGrpSpPr>
        <p:grpSpPr>
          <a:xfrm>
            <a:off x="1973022" y="2116569"/>
            <a:ext cx="4227414" cy="3145825"/>
            <a:chOff x="449022" y="2116568"/>
            <a:chExt cx="4227414" cy="3145825"/>
          </a:xfrm>
        </p:grpSpPr>
        <p:sp>
          <p:nvSpPr>
            <p:cNvPr id="165" name="Shape 165"/>
            <p:cNvSpPr/>
            <p:nvPr/>
          </p:nvSpPr>
          <p:spPr>
            <a:xfrm>
              <a:off x="449022" y="2116568"/>
              <a:ext cx="4227414" cy="314582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85000"/>
              </a:schemeClr>
            </a:solidFill>
            <a:ln w="12700" cap="flat" cmpd="sng">
              <a:solidFill>
                <a:srgbClr val="1E1C1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" name="Rettangolo 2"/>
            <p:cNvSpPr/>
            <p:nvPr/>
          </p:nvSpPr>
          <p:spPr>
            <a:xfrm>
              <a:off x="699442" y="3121128"/>
              <a:ext cx="166515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SzPct val="25000"/>
              </a:pPr>
              <a:r>
                <a:rPr lang="en-GB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Objects </a:t>
              </a:r>
            </a:p>
            <a:p>
              <a:pPr lvl="0" algn="ctr">
                <a:buSzPct val="25000"/>
              </a:pPr>
              <a:r>
                <a:rPr lang="en-GB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e.g. Texts = </a:t>
              </a:r>
              <a:r>
                <a:rPr lang="en-GB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Oi</a:t>
              </a:r>
              <a:r>
                <a:rPr lang="en-GB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(Properties)</a:t>
              </a:r>
            </a:p>
          </p:txBody>
        </p:sp>
      </p:grpSp>
      <p:sp>
        <p:nvSpPr>
          <p:cNvPr id="161" name="Shape 161"/>
          <p:cNvSpPr txBox="1"/>
          <p:nvPr/>
        </p:nvSpPr>
        <p:spPr>
          <a:xfrm>
            <a:off x="5030119" y="1828562"/>
            <a:ext cx="804487" cy="43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endParaRPr lang="en-GB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9" name="Shape 169"/>
          <p:cNvSpPr txBox="1"/>
          <p:nvPr/>
        </p:nvSpPr>
        <p:spPr>
          <a:xfrm rot="1948494">
            <a:off x="4376816" y="1490069"/>
            <a:ext cx="1420296" cy="565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 b="1">
              <a:solidFill>
                <a:schemeClr val="dk1"/>
              </a:solidFill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1524001" y="57848"/>
            <a:ext cx="8418927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SzPct val="25000"/>
            </a:pPr>
            <a:r>
              <a:rPr lang="en-GB" sz="2800" dirty="0">
                <a:solidFill>
                  <a:schemeClr val="accent1"/>
                </a:solidFill>
                <a:latin typeface="Rockwell"/>
                <a:ea typeface="Calibri"/>
                <a:cs typeface="Rockwell"/>
                <a:sym typeface="Calibri"/>
              </a:rPr>
              <a:t>The Pragmatic (metaphorical) modelling</a:t>
            </a:r>
            <a:r>
              <a:rPr lang="en-GB" sz="3000" b="1" dirty="0">
                <a:solidFill>
                  <a:schemeClr val="accent1"/>
                </a:solidFill>
                <a:latin typeface="Rockwell"/>
                <a:ea typeface="Calibri"/>
                <a:cs typeface="Rockwell"/>
                <a:sym typeface="Calibri"/>
              </a:rPr>
              <a:t>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269445" y="111600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7707666" y="66960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7" name="Ovale 16"/>
          <p:cNvSpPr/>
          <p:nvPr/>
        </p:nvSpPr>
        <p:spPr>
          <a:xfrm>
            <a:off x="10363200" y="6567774"/>
            <a:ext cx="115570" cy="15393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2" name="Gruppo 11"/>
          <p:cNvGrpSpPr/>
          <p:nvPr/>
        </p:nvGrpSpPr>
        <p:grpSpPr>
          <a:xfrm>
            <a:off x="6296457" y="2116568"/>
            <a:ext cx="4046468" cy="3254484"/>
            <a:chOff x="4879359" y="2132774"/>
            <a:chExt cx="4098968" cy="2880444"/>
          </a:xfrm>
        </p:grpSpPr>
        <p:sp>
          <p:nvSpPr>
            <p:cNvPr id="15" name="Shape 165"/>
            <p:cNvSpPr/>
            <p:nvPr/>
          </p:nvSpPr>
          <p:spPr>
            <a:xfrm>
              <a:off x="4879359" y="2132774"/>
              <a:ext cx="4011296" cy="2880444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90000"/>
              </a:schemeClr>
            </a:solidFill>
            <a:ln w="12700" cap="flat" cmpd="sng">
              <a:solidFill>
                <a:srgbClr val="1E1C1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 algn="ctr">
                <a:buSzPct val="25000"/>
              </a:pPr>
              <a:endParaRPr lang="en-GB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" name="CasellaDiTesto 1"/>
            <p:cNvSpPr txBox="1"/>
            <p:nvPr/>
          </p:nvSpPr>
          <p:spPr>
            <a:xfrm>
              <a:off x="6799429" y="2926692"/>
              <a:ext cx="2178898" cy="817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SzPct val="25000"/>
              </a:pPr>
              <a:r>
                <a:rPr lang="en-GB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Observer</a:t>
              </a:r>
            </a:p>
            <a:p>
              <a:pPr lvl="0" algn="ctr">
                <a:buSzPct val="25000"/>
              </a:pPr>
              <a:r>
                <a:rPr lang="en-GB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DH Scholar = </a:t>
              </a:r>
              <a:r>
                <a:rPr lang="en-GB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Obs</a:t>
              </a:r>
              <a:r>
                <a:rPr lang="en-GB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(Theory)</a:t>
              </a:r>
            </a:p>
          </p:txBody>
        </p:sp>
      </p:grpSp>
      <p:sp>
        <p:nvSpPr>
          <p:cNvPr id="5" name="CasellaDiTesto 4"/>
          <p:cNvSpPr txBox="1"/>
          <p:nvPr/>
        </p:nvSpPr>
        <p:spPr>
          <a:xfrm>
            <a:off x="4334902" y="3337189"/>
            <a:ext cx="1950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Oi+Obs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</a:t>
            </a:r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Omod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(M</a:t>
            </a:r>
            <a:r>
              <a:rPr lang="en-GB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odelling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7" name="Shape 167"/>
          <p:cNvSpPr txBox="1"/>
          <p:nvPr/>
        </p:nvSpPr>
        <p:spPr>
          <a:xfrm rot="19906430">
            <a:off x="5489687" y="2133293"/>
            <a:ext cx="2406956" cy="445111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  <a:alpha val="46000"/>
                </a:schemeClr>
              </a:gs>
              <a:gs pos="6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softEdge rad="38100"/>
          </a:effectLst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Act of interpreter </a:t>
            </a:r>
          </a:p>
        </p:txBody>
      </p:sp>
    </p:spTree>
    <p:extLst>
      <p:ext uri="{BB962C8B-B14F-4D97-AF65-F5344CB8AC3E}">
        <p14:creationId xmlns:p14="http://schemas.microsoft.com/office/powerpoint/2010/main" val="2681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1777E-6 -2.47051E-6 L -0.19368 -2.47051E-6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02778"/>
            <a:ext cx="10515600" cy="958758"/>
          </a:xfrm>
        </p:spPr>
        <p:txBody>
          <a:bodyPr/>
          <a:lstStyle/>
          <a:p>
            <a:r>
              <a:rPr lang="en-US" dirty="0" smtClean="0"/>
              <a:t>case study: text</a:t>
            </a:r>
            <a:endParaRPr lang="en-US" dirty="0"/>
          </a:p>
        </p:txBody>
      </p:sp>
      <p:sp>
        <p:nvSpPr>
          <p:cNvPr id="6" name="Shape 105"/>
          <p:cNvSpPr txBox="1">
            <a:spLocks noGrp="1"/>
          </p:cNvSpPr>
          <p:nvPr/>
        </p:nvSpPr>
        <p:spPr>
          <a:xfrm>
            <a:off x="1741613" y="1522876"/>
            <a:ext cx="43464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roxima Nova"/>
              <a:buNone/>
              <a:defRPr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lvl="0" algn="ctr" rtl="0">
              <a:spcBef>
                <a:spcPts val="0"/>
              </a:spcBef>
              <a:buNone/>
            </a:pPr>
            <a:r>
              <a:rPr lang="de"/>
              <a:t>modelling, text</a:t>
            </a:r>
          </a:p>
        </p:txBody>
      </p:sp>
      <p:sp>
        <p:nvSpPr>
          <p:cNvPr id="7" name="Shape 106"/>
          <p:cNvSpPr txBox="1">
            <a:spLocks noGrp="1"/>
          </p:cNvSpPr>
          <p:nvPr/>
        </p:nvSpPr>
        <p:spPr>
          <a:xfrm>
            <a:off x="1791313" y="2453801"/>
            <a:ext cx="4035300" cy="363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  <a:buNone/>
              <a:defRPr sz="18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lvl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“What is text? I am not so naive as to imagine that question could ever be finally settled. Asking such a question is like asking ‘How long is the coast of England?’”</a:t>
            </a:r>
          </a:p>
          <a:p>
            <a:pPr lvl="0" algn="ctr" rtl="0">
              <a:spcBef>
                <a:spcPts val="0"/>
              </a:spcBef>
              <a:buNone/>
            </a:pPr>
            <a:endParaRPr sz="11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 rtl="0">
              <a:spcBef>
                <a:spcPts val="0"/>
              </a:spcBef>
              <a:buNone/>
            </a:pPr>
            <a:endParaRPr sz="11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de" sz="11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Jerome McGann: Dialogue and Interpretation at the Interface of Man and Machine. Reflections on Textuality and a Proposal for an Experiment in Machine Reading. In: Computers and the Humanities 36/1 (2002), S. 95-107 [S. 96]. Online: &lt;http://www2.iath.virginia.edu/jjm2f/old/chum2000web.html&gt;.</a:t>
            </a:r>
          </a:p>
        </p:txBody>
      </p:sp>
      <p:pic>
        <p:nvPicPr>
          <p:cNvPr id="8" name="Shape 107" descr="McGan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0762" y="1286650"/>
            <a:ext cx="3839624" cy="5046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357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02778"/>
            <a:ext cx="10515600" cy="958758"/>
          </a:xfrm>
        </p:spPr>
        <p:txBody>
          <a:bodyPr/>
          <a:lstStyle/>
          <a:p>
            <a:r>
              <a:rPr lang="en-US" dirty="0" smtClean="0"/>
              <a:t>case study: text</a:t>
            </a:r>
            <a:endParaRPr lang="en-US" dirty="0"/>
          </a:p>
        </p:txBody>
      </p:sp>
      <p:sp>
        <p:nvSpPr>
          <p:cNvPr id="9" name="Shape 113"/>
          <p:cNvSpPr txBox="1">
            <a:spLocks noGrp="1"/>
          </p:cNvSpPr>
          <p:nvPr/>
        </p:nvSpPr>
        <p:spPr>
          <a:xfrm>
            <a:off x="966328" y="2857437"/>
            <a:ext cx="4418100" cy="3048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  <a:buNone/>
              <a:defRPr sz="18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None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lvl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-"/>
            </a:pPr>
            <a:r>
              <a:rPr lang="de-D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d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 is what you look at and how you look at it</a:t>
            </a:r>
          </a:p>
          <a:p>
            <a:pPr marL="457200" lvl="0" indent="-22860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-"/>
            </a:pPr>
            <a:endParaRPr lang="d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-"/>
            </a:pPr>
            <a:r>
              <a:rPr lang="d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looking </a:t>
            </a:r>
            <a:r>
              <a:rPr lang="d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closer / zooming in</a:t>
            </a:r>
          </a:p>
          <a:p>
            <a:pPr marL="457200" lvl="0" indent="-22860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-"/>
            </a:pPr>
            <a:r>
              <a:rPr lang="d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looking through different </a:t>
            </a:r>
            <a:r>
              <a:rPr lang="d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lenses</a:t>
            </a:r>
          </a:p>
          <a:p>
            <a:pPr marL="457200" lvl="0" indent="-22860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-"/>
            </a:pPr>
            <a:endParaRPr lang="d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-"/>
            </a:pPr>
            <a:r>
              <a:rPr lang="d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coast of england is not the coast of japan</a:t>
            </a:r>
            <a:endParaRPr lang="d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Shape 114" descr="detail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5478" y="857250"/>
            <a:ext cx="432884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16"/>
          <p:cNvSpPr txBox="1"/>
          <p:nvPr/>
        </p:nvSpPr>
        <p:spPr>
          <a:xfrm>
            <a:off x="916627" y="1875237"/>
            <a:ext cx="4346400" cy="107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0">
              <a:lnSpc>
                <a:spcPct val="107000"/>
              </a:lnSpc>
              <a:spcBef>
                <a:spcPts val="0"/>
              </a:spcBef>
              <a:buNone/>
            </a:pPr>
            <a:r>
              <a:rPr lang="de" sz="1800" dirty="0"/>
              <a:t>text: ‘How long is the coast of England?’</a:t>
            </a:r>
          </a:p>
        </p:txBody>
      </p:sp>
    </p:spTree>
    <p:extLst>
      <p:ext uri="{BB962C8B-B14F-4D97-AF65-F5344CB8AC3E}">
        <p14:creationId xmlns:p14="http://schemas.microsoft.com/office/powerpoint/2010/main" val="210012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l="13351" t="25141" r="6376" b="3223"/>
          <a:stretch/>
        </p:blipFill>
        <p:spPr>
          <a:xfrm>
            <a:off x="0" y="865559"/>
            <a:ext cx="12192000" cy="580709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02778"/>
            <a:ext cx="10515600" cy="958758"/>
          </a:xfrm>
        </p:spPr>
        <p:txBody>
          <a:bodyPr/>
          <a:lstStyle/>
          <a:p>
            <a:r>
              <a:rPr lang="en-US" dirty="0" smtClean="0"/>
              <a:t>case study: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24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561601"/>
            <a:ext cx="3749298" cy="1050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activities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1334409" y="2636976"/>
            <a:ext cx="1039780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read, listen and learn</a:t>
            </a:r>
          </a:p>
          <a:p>
            <a:r>
              <a:rPr lang="en-US" sz="3600" dirty="0" smtClean="0"/>
              <a:t>translate verbal models into diagrams</a:t>
            </a:r>
          </a:p>
          <a:p>
            <a:r>
              <a:rPr lang="en-US" sz="3600" dirty="0" smtClean="0"/>
              <a:t>resonate and write</a:t>
            </a:r>
          </a:p>
          <a:p>
            <a:r>
              <a:rPr lang="en-US" sz="3600" dirty="0" smtClean="0"/>
              <a:t>engage with the communities (conferences)</a:t>
            </a:r>
          </a:p>
          <a:p>
            <a:r>
              <a:rPr lang="en-US" sz="3600" dirty="0" smtClean="0"/>
              <a:t>organize an invited experts workshop</a:t>
            </a:r>
          </a:p>
          <a:p>
            <a:r>
              <a:rPr lang="en-US" sz="3600" dirty="0" smtClean="0"/>
              <a:t>create and run interdisciplinary labs</a:t>
            </a:r>
          </a:p>
          <a:p>
            <a:endParaRPr lang="en-US" sz="3600" dirty="0" smtClean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554376"/>
              </p:ext>
            </p:extLst>
          </p:nvPr>
        </p:nvGraphicFramePr>
        <p:xfrm>
          <a:off x="6603275" y="348915"/>
          <a:ext cx="5128941" cy="2171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Image" r:id="rId4" imgW="11936160" imgH="5053680" progId="Photoshop.Image.13">
                  <p:embed/>
                </p:oleObj>
              </mc:Choice>
              <mc:Fallback>
                <p:oleObj name="Image" r:id="rId4" imgW="11936160" imgH="50536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03275" y="348915"/>
                        <a:ext cx="5128941" cy="21712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561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31056" y="3183569"/>
            <a:ext cx="10877771" cy="350506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79331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de-DE" sz="2400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  <a:hlinkClick r:id="rId3"/>
              </a:rPr>
              <a:t>Third lab</a:t>
            </a:r>
            <a:r>
              <a:rPr kumimoji="0" lang="en-US" altLang="de-DE" sz="2400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</a:rPr>
              <a:t>, </a:t>
            </a:r>
            <a:r>
              <a:rPr kumimoji="0" lang="en-US" altLang="de-DE" sz="2400" b="0" i="1" u="none" strike="noStrike" cap="none" normalizeH="0" baseline="0" dirty="0" err="1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</a:rPr>
              <a:t>Naufragi</a:t>
            </a:r>
            <a:r>
              <a:rPr kumimoji="0" lang="en-US" altLang="de-DE" sz="2400" b="0" i="1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</a:rPr>
              <a:t> e Terre </a:t>
            </a:r>
            <a:r>
              <a:rPr kumimoji="0" lang="en-US" altLang="de-DE" sz="2400" b="0" i="1" u="none" strike="noStrike" cap="none" normalizeH="0" baseline="0" dirty="0" err="1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</a:rPr>
              <a:t>Nuove</a:t>
            </a:r>
            <a:r>
              <a:rPr kumimoji="0" lang="en-US" altLang="de-DE" sz="2400" b="0" i="1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</a:rPr>
              <a:t> (Shipwrecks and New Lands) </a:t>
            </a:r>
            <a:br>
              <a:rPr kumimoji="0" lang="en-US" altLang="de-DE" sz="2400" b="0" i="1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</a:rPr>
            </a:br>
            <a:r>
              <a:rPr kumimoji="0" lang="en-US" altLang="de-DE" sz="2400" b="0" i="1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</a:rPr>
              <a:t>   </a:t>
            </a:r>
            <a:r>
              <a:rPr kumimoji="0" lang="en-US" altLang="de-DE" sz="2400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</a:rPr>
              <a:t>05/22/2015, h 03.00 – 06.30 pm Digital Library, </a:t>
            </a:r>
            <a:br>
              <a:rPr kumimoji="0" lang="en-US" altLang="de-DE" sz="2400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</a:rPr>
            </a:br>
            <a:r>
              <a:rPr kumimoji="0" lang="en-US" altLang="de-DE" sz="2400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</a:rPr>
              <a:t>   </a:t>
            </a:r>
            <a:r>
              <a:rPr kumimoji="0" lang="en-US" altLang="de-DE" sz="2400" b="0" i="0" u="none" strike="noStrike" cap="none" normalizeH="0" baseline="0" dirty="0" err="1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</a:rPr>
              <a:t>Consiglio</a:t>
            </a:r>
            <a:r>
              <a:rPr kumimoji="0" lang="en-US" altLang="de-DE" sz="2400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</a:rPr>
              <a:t> </a:t>
            </a:r>
            <a:r>
              <a:rPr kumimoji="0" lang="en-US" altLang="de-DE" sz="2400" b="0" i="0" u="none" strike="noStrike" cap="none" normalizeH="0" baseline="0" dirty="0" err="1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</a:rPr>
              <a:t>Nazionale</a:t>
            </a:r>
            <a:r>
              <a:rPr kumimoji="0" lang="en-US" altLang="de-DE" sz="2400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</a:rPr>
              <a:t> </a:t>
            </a:r>
            <a:r>
              <a:rPr kumimoji="0" lang="en-US" altLang="de-DE" sz="2400" b="0" i="0" u="none" strike="noStrike" cap="none" normalizeH="0" baseline="0" dirty="0" err="1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</a:rPr>
              <a:t>delle</a:t>
            </a:r>
            <a:r>
              <a:rPr kumimoji="0" lang="en-US" altLang="de-DE" sz="2400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</a:rPr>
              <a:t> </a:t>
            </a:r>
            <a:r>
              <a:rPr kumimoji="0" lang="en-US" altLang="de-DE" sz="2400" b="0" i="0" u="none" strike="noStrike" cap="none" normalizeH="0" baseline="0" dirty="0" err="1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</a:rPr>
              <a:t>Ricerche</a:t>
            </a:r>
            <a:r>
              <a:rPr kumimoji="0" lang="en-US" altLang="de-DE" sz="2400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</a:rPr>
              <a:t>, </a:t>
            </a:r>
            <a:r>
              <a:rPr kumimoji="0" lang="en-US" altLang="de-DE" sz="2400" b="0" i="0" u="none" strike="noStrike" cap="none" normalizeH="0" baseline="0" dirty="0" err="1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</a:rPr>
              <a:t>Piazzale</a:t>
            </a:r>
            <a:r>
              <a:rPr kumimoji="0" lang="en-US" altLang="de-DE" sz="2400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</a:rPr>
              <a:t> A. Moro 5, Rome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de-DE" sz="2400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  <a:hlinkClick r:id="rId4"/>
              </a:rPr>
              <a:t>Second lab</a:t>
            </a:r>
            <a:r>
              <a:rPr kumimoji="0" lang="en-US" altLang="de-DE" sz="2400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</a:rPr>
              <a:t>, </a:t>
            </a:r>
            <a:r>
              <a:rPr kumimoji="0" lang="en-US" altLang="de-DE" sz="2400" b="0" i="1" u="none" strike="noStrike" cap="none" normalizeH="0" baseline="0" dirty="0" err="1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</a:rPr>
              <a:t>Navigare</a:t>
            </a:r>
            <a:r>
              <a:rPr kumimoji="0" lang="en-US" altLang="de-DE" sz="2400" b="0" i="1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</a:rPr>
              <a:t> la </a:t>
            </a:r>
            <a:r>
              <a:rPr kumimoji="0" lang="en-US" altLang="de-DE" sz="2400" b="0" i="1" u="none" strike="noStrike" cap="none" normalizeH="0" baseline="0" dirty="0" err="1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</a:rPr>
              <a:t>Ricerca</a:t>
            </a:r>
            <a:r>
              <a:rPr kumimoji="0" lang="en-US" altLang="de-DE" sz="2400" b="0" i="1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</a:rPr>
              <a:t> (Sailing Research) </a:t>
            </a:r>
            <a:br>
              <a:rPr kumimoji="0" lang="en-US" altLang="de-DE" sz="2400" b="0" i="1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</a:rPr>
            </a:br>
            <a:r>
              <a:rPr kumimoji="0" lang="en-US" altLang="de-DE" sz="2400" b="0" i="1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</a:rPr>
              <a:t>   </a:t>
            </a:r>
            <a:r>
              <a:rPr kumimoji="0" lang="en-US" altLang="de-DE" sz="2400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</a:rPr>
              <a:t>09/26/2016, h 03.00 – 06.00 pm Digital Library, </a:t>
            </a:r>
            <a:br>
              <a:rPr kumimoji="0" lang="en-US" altLang="de-DE" sz="2400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</a:rPr>
            </a:br>
            <a:r>
              <a:rPr kumimoji="0" lang="en-US" altLang="de-DE" sz="2400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</a:rPr>
              <a:t>   </a:t>
            </a:r>
            <a:r>
              <a:rPr kumimoji="0" lang="en-US" altLang="de-DE" sz="2400" b="0" i="0" u="none" strike="noStrike" cap="none" normalizeH="0" baseline="0" dirty="0" err="1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</a:rPr>
              <a:t>Consiglio</a:t>
            </a:r>
            <a:r>
              <a:rPr kumimoji="0" lang="en-US" altLang="de-DE" sz="2400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</a:rPr>
              <a:t> </a:t>
            </a:r>
            <a:r>
              <a:rPr kumimoji="0" lang="en-US" altLang="de-DE" sz="2400" b="0" i="0" u="none" strike="noStrike" cap="none" normalizeH="0" baseline="0" dirty="0" err="1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</a:rPr>
              <a:t>Nazionale</a:t>
            </a:r>
            <a:r>
              <a:rPr kumimoji="0" lang="en-US" altLang="de-DE" sz="2400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</a:rPr>
              <a:t> </a:t>
            </a:r>
            <a:r>
              <a:rPr kumimoji="0" lang="en-US" altLang="de-DE" sz="2400" b="0" i="0" u="none" strike="noStrike" cap="none" normalizeH="0" baseline="0" dirty="0" err="1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</a:rPr>
              <a:t>delle</a:t>
            </a:r>
            <a:r>
              <a:rPr kumimoji="0" lang="en-US" altLang="de-DE" sz="2400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</a:rPr>
              <a:t> </a:t>
            </a:r>
            <a:r>
              <a:rPr kumimoji="0" lang="en-US" altLang="de-DE" sz="2400" b="0" i="0" u="none" strike="noStrike" cap="none" normalizeH="0" baseline="0" dirty="0" err="1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</a:rPr>
              <a:t>Ricerche</a:t>
            </a:r>
            <a:r>
              <a:rPr kumimoji="0" lang="en-US" altLang="de-DE" sz="2400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</a:rPr>
              <a:t>, </a:t>
            </a:r>
            <a:r>
              <a:rPr kumimoji="0" lang="en-US" altLang="de-DE" sz="2400" b="0" i="0" u="none" strike="noStrike" cap="none" normalizeH="0" baseline="0" dirty="0" err="1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</a:rPr>
              <a:t>Piazzale</a:t>
            </a:r>
            <a:r>
              <a:rPr kumimoji="0" lang="en-US" altLang="de-DE" sz="2400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</a:rPr>
              <a:t> A. Moro 5, Rome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de-DE" sz="2400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  <a:hlinkClick r:id="rId5"/>
              </a:rPr>
              <a:t>First lab</a:t>
            </a:r>
            <a:r>
              <a:rPr kumimoji="0" lang="en-US" altLang="de-DE" sz="2400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</a:rPr>
              <a:t>, </a:t>
            </a:r>
            <a:r>
              <a:rPr kumimoji="0" lang="en-US" altLang="de-DE" sz="2400" b="0" i="1" u="none" strike="noStrike" cap="none" normalizeH="0" baseline="0" dirty="0" err="1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</a:rPr>
              <a:t>Riti</a:t>
            </a:r>
            <a:r>
              <a:rPr kumimoji="0" lang="en-US" altLang="de-DE" sz="2400" b="0" i="1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</a:rPr>
              <a:t> – </a:t>
            </a:r>
            <a:r>
              <a:rPr kumimoji="0" lang="en-US" altLang="de-DE" sz="2400" b="0" i="1" u="none" strike="noStrike" cap="none" normalizeH="0" baseline="0" dirty="0" err="1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</a:rPr>
              <a:t>Passaggi</a:t>
            </a:r>
            <a:r>
              <a:rPr kumimoji="0" lang="en-US" altLang="de-DE" sz="2400" b="0" i="1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</a:rPr>
              <a:t> – </a:t>
            </a:r>
            <a:r>
              <a:rPr kumimoji="0" lang="en-US" altLang="de-DE" sz="2400" b="0" i="1" u="none" strike="noStrike" cap="none" normalizeH="0" baseline="0" dirty="0" err="1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</a:rPr>
              <a:t>Visioni</a:t>
            </a:r>
            <a:r>
              <a:rPr kumimoji="0" lang="en-US" altLang="de-DE" sz="2400" b="0" i="1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</a:rPr>
              <a:t> – </a:t>
            </a:r>
            <a:r>
              <a:rPr kumimoji="0" lang="en-US" altLang="de-DE" sz="2400" b="0" i="1" u="none" strike="noStrike" cap="none" normalizeH="0" baseline="0" dirty="0" err="1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</a:rPr>
              <a:t>Linguaggi</a:t>
            </a:r>
            <a:r>
              <a:rPr kumimoji="0" lang="en-US" altLang="de-DE" sz="2400" b="0" i="1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</a:rPr>
              <a:t> (Rites – Passages – Visions – Languages)  </a:t>
            </a:r>
            <a:br>
              <a:rPr kumimoji="0" lang="en-US" altLang="de-DE" sz="2400" b="0" i="1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</a:rPr>
            </a:br>
            <a:r>
              <a:rPr kumimoji="0" lang="en-US" altLang="de-DE" sz="2400" b="0" i="1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</a:rPr>
              <a:t>   </a:t>
            </a:r>
            <a:r>
              <a:rPr kumimoji="0" lang="en-US" altLang="de-DE" sz="2400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</a:rPr>
              <a:t>03/21/2016,  h 03.00 – 06.00 pm Digital Library, </a:t>
            </a:r>
            <a:br>
              <a:rPr kumimoji="0" lang="en-US" altLang="de-DE" sz="2400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</a:rPr>
            </a:br>
            <a:r>
              <a:rPr kumimoji="0" lang="en-US" altLang="de-DE" sz="2400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</a:rPr>
              <a:t>   </a:t>
            </a:r>
            <a:r>
              <a:rPr kumimoji="0" lang="en-US" altLang="de-DE" sz="2400" b="0" i="0" u="none" strike="noStrike" cap="none" normalizeH="0" baseline="0" dirty="0" err="1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</a:rPr>
              <a:t>Consiglio</a:t>
            </a:r>
            <a:r>
              <a:rPr kumimoji="0" lang="en-US" altLang="de-DE" sz="2400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</a:rPr>
              <a:t> </a:t>
            </a:r>
            <a:r>
              <a:rPr kumimoji="0" lang="en-US" altLang="de-DE" sz="2400" b="0" i="0" u="none" strike="noStrike" cap="none" normalizeH="0" baseline="0" dirty="0" err="1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</a:rPr>
              <a:t>Nazionale</a:t>
            </a:r>
            <a:r>
              <a:rPr kumimoji="0" lang="en-US" altLang="de-DE" sz="2400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</a:rPr>
              <a:t> </a:t>
            </a:r>
            <a:r>
              <a:rPr kumimoji="0" lang="en-US" altLang="de-DE" sz="2400" b="0" i="0" u="none" strike="noStrike" cap="none" normalizeH="0" baseline="0" dirty="0" err="1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</a:rPr>
              <a:t>delle</a:t>
            </a:r>
            <a:r>
              <a:rPr kumimoji="0" lang="en-US" altLang="de-DE" sz="2400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</a:rPr>
              <a:t> </a:t>
            </a:r>
            <a:r>
              <a:rPr kumimoji="0" lang="en-US" altLang="de-DE" sz="2400" b="0" i="0" u="none" strike="noStrike" cap="none" normalizeH="0" baseline="0" dirty="0" err="1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</a:rPr>
              <a:t>Ricerche</a:t>
            </a:r>
            <a:r>
              <a:rPr kumimoji="0" lang="en-US" altLang="de-DE" sz="2400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</a:rPr>
              <a:t>, </a:t>
            </a:r>
            <a:r>
              <a:rPr kumimoji="0" lang="en-US" altLang="de-DE" sz="2400" b="0" i="0" u="none" strike="noStrike" cap="none" normalizeH="0" baseline="0" dirty="0" err="1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</a:rPr>
              <a:t>Piazzale</a:t>
            </a:r>
            <a:r>
              <a:rPr kumimoji="0" lang="en-US" altLang="de-DE" sz="2400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+mj-lt"/>
              </a:rPr>
              <a:t> A. Moro 5, Rome</a:t>
            </a:r>
            <a:endParaRPr kumimoji="0" lang="en-US" altLang="de-DE" sz="2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+mj-lt"/>
            </a:endParaRPr>
          </a:p>
        </p:txBody>
      </p:sp>
      <p:pic>
        <p:nvPicPr>
          <p:cNvPr id="5122" name="Picture 2" descr="http://modellingdh.uni-koeln.de/wp-content/uploads/2017/01/Logo_1-300x93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81" y="1595983"/>
            <a:ext cx="3809369" cy="117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631057" y="395654"/>
            <a:ext cx="104521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de-DE" sz="2400" b="1" dirty="0" smtClean="0">
                <a:solidFill>
                  <a:srgbClr val="333333"/>
                </a:solidFill>
                <a:latin typeface="Raleway"/>
              </a:rPr>
              <a:t>Interdisciplinary labs, I </a:t>
            </a:r>
            <a:r>
              <a:rPr lang="en-US" altLang="de-DE" sz="2400" b="1" dirty="0" err="1" smtClean="0">
                <a:solidFill>
                  <a:srgbClr val="333333"/>
                </a:solidFill>
                <a:latin typeface="Raleway"/>
              </a:rPr>
              <a:t>linguaggi</a:t>
            </a:r>
            <a:r>
              <a:rPr lang="en-US" altLang="de-DE" sz="2400" b="1" dirty="0" smtClean="0">
                <a:solidFill>
                  <a:srgbClr val="333333"/>
                </a:solidFill>
                <a:latin typeface="Raleway"/>
              </a:rPr>
              <a:t> </a:t>
            </a:r>
            <a:r>
              <a:rPr lang="en-US" altLang="de-DE" sz="2400" b="1" dirty="0" err="1" smtClean="0">
                <a:solidFill>
                  <a:srgbClr val="333333"/>
                </a:solidFill>
                <a:latin typeface="Raleway"/>
              </a:rPr>
              <a:t>della</a:t>
            </a:r>
            <a:r>
              <a:rPr lang="en-US" altLang="de-DE" sz="2400" b="1" dirty="0" smtClean="0">
                <a:solidFill>
                  <a:srgbClr val="333333"/>
                </a:solidFill>
                <a:latin typeface="Raleway"/>
              </a:rPr>
              <a:t> </a:t>
            </a:r>
            <a:r>
              <a:rPr lang="en-US" altLang="de-DE" sz="2400" b="1" dirty="0" err="1" smtClean="0">
                <a:solidFill>
                  <a:srgbClr val="333333"/>
                </a:solidFill>
                <a:latin typeface="Raleway"/>
              </a:rPr>
              <a:t>ricerca</a:t>
            </a:r>
            <a:r>
              <a:rPr lang="en-US" altLang="de-DE" sz="2400" b="1" dirty="0" smtClean="0">
                <a:solidFill>
                  <a:srgbClr val="333333"/>
                </a:solidFill>
                <a:latin typeface="Raleway"/>
              </a:rPr>
              <a:t>: parole e </a:t>
            </a:r>
            <a:r>
              <a:rPr lang="en-US" altLang="de-DE" sz="2400" b="1" dirty="0" err="1" smtClean="0">
                <a:solidFill>
                  <a:srgbClr val="333333"/>
                </a:solidFill>
                <a:latin typeface="Raleway"/>
              </a:rPr>
              <a:t>immagini</a:t>
            </a:r>
            <a:r>
              <a:rPr lang="en-US" altLang="de-DE" sz="2400" b="1" dirty="0" smtClean="0">
                <a:solidFill>
                  <a:srgbClr val="333333"/>
                </a:solidFill>
                <a:latin typeface="Raleway"/>
              </a:rPr>
              <a:t> </a:t>
            </a:r>
            <a:br>
              <a:rPr lang="en-US" altLang="de-DE" sz="2400" b="1" dirty="0" smtClean="0">
                <a:solidFill>
                  <a:srgbClr val="333333"/>
                </a:solidFill>
                <a:latin typeface="Raleway"/>
              </a:rPr>
            </a:br>
            <a:r>
              <a:rPr lang="en-US" altLang="de-DE" sz="2400" b="1" dirty="0" smtClean="0">
                <a:solidFill>
                  <a:srgbClr val="333333"/>
                </a:solidFill>
                <a:latin typeface="Raleway"/>
              </a:rPr>
              <a:t>(The languages of research: words and images)</a:t>
            </a:r>
            <a:br>
              <a:rPr lang="en-US" altLang="de-DE" sz="2400" b="1" dirty="0" smtClean="0">
                <a:solidFill>
                  <a:srgbClr val="333333"/>
                </a:solidFill>
                <a:latin typeface="Raleway"/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425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0" y="0"/>
            <a:ext cx="6186121" cy="412366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1" y="3550438"/>
            <a:ext cx="4386144" cy="292379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8" t="17658" r="22529" b="19280"/>
          <a:stretch/>
        </p:blipFill>
        <p:spPr>
          <a:xfrm>
            <a:off x="5342814" y="1689657"/>
            <a:ext cx="6849186" cy="516641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006" y="4123660"/>
            <a:ext cx="2732408" cy="273240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01482" y="670612"/>
            <a:ext cx="3852735" cy="256822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133" y="28358"/>
            <a:ext cx="3591697" cy="239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3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561601"/>
            <a:ext cx="3749298" cy="1050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outcome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1010559" y="4038600"/>
            <a:ext cx="103978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website</a:t>
            </a:r>
            <a:endParaRPr lang="en-US" sz="3600" dirty="0"/>
          </a:p>
          <a:p>
            <a:r>
              <a:rPr lang="en-US" sz="3600" dirty="0" smtClean="0"/>
              <a:t>workshop proceedings</a:t>
            </a:r>
          </a:p>
          <a:p>
            <a:r>
              <a:rPr lang="en-US" sz="3600" dirty="0" smtClean="0"/>
              <a:t>book on modelling</a:t>
            </a:r>
          </a:p>
          <a:p>
            <a:r>
              <a:rPr lang="en-US" sz="3600" dirty="0" smtClean="0"/>
              <a:t>…</a:t>
            </a:r>
          </a:p>
          <a:p>
            <a:endParaRPr lang="en-US" sz="3600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l="6077" t="4945" r="7394" b="4121"/>
          <a:stretch/>
        </p:blipFill>
        <p:spPr>
          <a:xfrm>
            <a:off x="4587499" y="342900"/>
            <a:ext cx="7318752" cy="409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8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traditional outcomes …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1065" y="1690687"/>
            <a:ext cx="5043616" cy="4784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Workshop proceedings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Willard McCarty; Nina </a:t>
            </a:r>
            <a:r>
              <a:rPr lang="en-US" sz="2200" dirty="0" err="1" smtClean="0"/>
              <a:t>Bonderup</a:t>
            </a:r>
            <a:r>
              <a:rPr lang="en-US" sz="2200" dirty="0" smtClean="0"/>
              <a:t> </a:t>
            </a:r>
            <a:r>
              <a:rPr lang="en-US" sz="2200" dirty="0" err="1" smtClean="0"/>
              <a:t>Dohn</a:t>
            </a:r>
            <a:r>
              <a:rPr lang="en-US" sz="2200" dirty="0" smtClean="0"/>
              <a:t>; Barbara </a:t>
            </a:r>
            <a:r>
              <a:rPr lang="en-US" sz="2200" dirty="0" err="1" smtClean="0"/>
              <a:t>Tversky</a:t>
            </a:r>
            <a:r>
              <a:rPr lang="en-US" sz="2200" dirty="0" smtClean="0"/>
              <a:t>; Christina </a:t>
            </a:r>
            <a:r>
              <a:rPr lang="en-US" sz="2200" dirty="0" err="1" smtClean="0"/>
              <a:t>Ljungberg</a:t>
            </a:r>
            <a:r>
              <a:rPr lang="en-US" sz="2200" dirty="0" smtClean="0"/>
              <a:t>; </a:t>
            </a:r>
            <a:r>
              <a:rPr lang="en-US" sz="2200" dirty="0" err="1" smtClean="0"/>
              <a:t>Rens</a:t>
            </a:r>
            <a:r>
              <a:rPr lang="en-US" sz="2200" dirty="0" smtClean="0"/>
              <a:t> Bod; </a:t>
            </a:r>
            <a:r>
              <a:rPr lang="en-US" sz="2200" dirty="0" err="1" smtClean="0"/>
              <a:t>Fotis</a:t>
            </a:r>
            <a:r>
              <a:rPr lang="en-US" sz="2200" dirty="0" smtClean="0"/>
              <a:t> </a:t>
            </a:r>
            <a:r>
              <a:rPr lang="en-US" sz="2200" dirty="0" err="1" smtClean="0"/>
              <a:t>Jannidis</a:t>
            </a:r>
            <a:r>
              <a:rPr lang="en-US" sz="2200" dirty="0" smtClean="0"/>
              <a:t>; Oliver </a:t>
            </a:r>
            <a:r>
              <a:rPr lang="en-US" sz="2200" dirty="0" err="1" smtClean="0"/>
              <a:t>Nakoinz</a:t>
            </a:r>
            <a:r>
              <a:rPr lang="en-US" sz="2200" dirty="0" smtClean="0"/>
              <a:t>; Gunnar Olsson; </a:t>
            </a:r>
            <a:r>
              <a:rPr lang="en-US" sz="2200" dirty="0" err="1" smtClean="0"/>
              <a:t>Claas</a:t>
            </a:r>
            <a:r>
              <a:rPr lang="en-US" sz="2200" dirty="0" smtClean="0"/>
              <a:t> </a:t>
            </a:r>
            <a:r>
              <a:rPr lang="en-US" sz="2200" dirty="0" err="1" smtClean="0"/>
              <a:t>Lattmann</a:t>
            </a:r>
            <a:r>
              <a:rPr lang="en-US" sz="2200" dirty="0" smtClean="0"/>
              <a:t>; Giorgio </a:t>
            </a:r>
            <a:r>
              <a:rPr lang="en-US" sz="2200" dirty="0" err="1" smtClean="0"/>
              <a:t>Fotia</a:t>
            </a:r>
            <a:r>
              <a:rPr lang="en-US" sz="2200" dirty="0" smtClean="0"/>
              <a:t>; Paul </a:t>
            </a:r>
            <a:r>
              <a:rPr lang="en-US" sz="2200" dirty="0" err="1" smtClean="0"/>
              <a:t>Fishwick</a:t>
            </a:r>
            <a:r>
              <a:rPr lang="en-US" sz="2200" dirty="0" smtClean="0"/>
              <a:t>; </a:t>
            </a:r>
            <a:r>
              <a:rPr lang="en-US" sz="2200" dirty="0" err="1" smtClean="0"/>
              <a:t>Günther</a:t>
            </a:r>
            <a:r>
              <a:rPr lang="en-US" sz="2200" dirty="0" smtClean="0"/>
              <a:t> </a:t>
            </a:r>
            <a:r>
              <a:rPr lang="en-US" sz="2200" dirty="0" err="1" smtClean="0"/>
              <a:t>Görz</a:t>
            </a:r>
            <a:r>
              <a:rPr lang="en-US" sz="2200" dirty="0" smtClean="0"/>
              <a:t>; Francesca </a:t>
            </a:r>
            <a:r>
              <a:rPr lang="en-US" sz="2200" dirty="0" err="1" smtClean="0"/>
              <a:t>Tomasi</a:t>
            </a:r>
            <a:endParaRPr lang="en-US" sz="2200" dirty="0" smtClean="0"/>
          </a:p>
          <a:p>
            <a:r>
              <a:rPr lang="en-US" sz="2200" dirty="0" smtClean="0"/>
              <a:t>Digital Humanities; Computer Science; Cognition; Literary Studies; Archaeology; Geography; Mathematics; Philosophy</a:t>
            </a:r>
          </a:p>
          <a:p>
            <a:r>
              <a:rPr lang="en-US" sz="2200" dirty="0" smtClean="0"/>
              <a:t>Contexts/Paratexts by the researchers</a:t>
            </a:r>
            <a:endParaRPr lang="en-US" sz="2200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6326658" y="1690687"/>
            <a:ext cx="546168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dirty="0" smtClean="0"/>
              <a:t>Monograph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r>
              <a:rPr lang="en-US" sz="2200" dirty="0" smtClean="0"/>
              <a:t>Towards a new language for modelling</a:t>
            </a:r>
          </a:p>
          <a:p>
            <a:r>
              <a:rPr lang="en-US" sz="2200" dirty="0" smtClean="0"/>
              <a:t>Modelling and metaphoric reasoning</a:t>
            </a:r>
          </a:p>
          <a:p>
            <a:r>
              <a:rPr lang="en-US" sz="2200" dirty="0" smtClean="0"/>
              <a:t>Modelling as semiotic process	</a:t>
            </a:r>
          </a:p>
          <a:p>
            <a:r>
              <a:rPr lang="en-US" sz="2200" dirty="0" smtClean="0"/>
              <a:t>Modelling as media transformation</a:t>
            </a:r>
          </a:p>
          <a:p>
            <a:r>
              <a:rPr lang="en-US" sz="2200" dirty="0" smtClean="0"/>
              <a:t>Metamodelling in Digital Humanities</a:t>
            </a:r>
          </a:p>
          <a:p>
            <a:r>
              <a:rPr lang="en-US" sz="2200" dirty="0" smtClean="0"/>
              <a:t>Case Studies in modelling: Text, Events</a:t>
            </a:r>
          </a:p>
          <a:p>
            <a:r>
              <a:rPr lang="en-US" sz="2200" dirty="0" smtClean="0"/>
              <a:t>Digital Humanities at the core of a new cultural literacy</a:t>
            </a:r>
          </a:p>
        </p:txBody>
      </p:sp>
    </p:spTree>
    <p:extLst>
      <p:ext uri="{BB962C8B-B14F-4D97-AF65-F5344CB8AC3E}">
        <p14:creationId xmlns:p14="http://schemas.microsoft.com/office/powerpoint/2010/main" val="324176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74260" y="365125"/>
            <a:ext cx="8969188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Modelling between digital and humanities: thinking in practice</a:t>
            </a:r>
            <a:endParaRPr lang="de-DE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4753" y="2097741"/>
            <a:ext cx="10515600" cy="26643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000" b="1" dirty="0" smtClean="0"/>
              <a:t>Arianna </a:t>
            </a:r>
            <a:r>
              <a:rPr lang="en-US" sz="2000" b="1" dirty="0" err="1" smtClean="0"/>
              <a:t>Ciula</a:t>
            </a:r>
            <a:r>
              <a:rPr lang="en-US" sz="2000" dirty="0" smtClean="0"/>
              <a:t>	King‘s College London		King‘s Digital Lab</a:t>
            </a:r>
          </a:p>
          <a:p>
            <a:pPr marL="0" indent="0">
              <a:buNone/>
            </a:pPr>
            <a:r>
              <a:rPr lang="en-US" sz="2000" b="1" dirty="0" smtClean="0"/>
              <a:t>Cristina </a:t>
            </a:r>
            <a:r>
              <a:rPr lang="en-US" sz="2000" b="1" dirty="0" err="1" smtClean="0"/>
              <a:t>Marras</a:t>
            </a:r>
            <a:r>
              <a:rPr lang="en-US" sz="2000" dirty="0" smtClean="0"/>
              <a:t>	</a:t>
            </a:r>
            <a:r>
              <a:rPr lang="en-US" sz="2000" dirty="0" err="1" smtClean="0"/>
              <a:t>Consiglio</a:t>
            </a:r>
            <a:r>
              <a:rPr lang="en-US" sz="2000" dirty="0" smtClean="0"/>
              <a:t> </a:t>
            </a:r>
            <a:r>
              <a:rPr lang="en-US" sz="2000" dirty="0" err="1" smtClean="0"/>
              <a:t>Nazionale</a:t>
            </a:r>
            <a:r>
              <a:rPr lang="en-US" sz="2000" dirty="0" smtClean="0"/>
              <a:t> d. </a:t>
            </a:r>
            <a:r>
              <a:rPr lang="en-US" sz="2000" dirty="0" err="1" smtClean="0"/>
              <a:t>Ricerche</a:t>
            </a:r>
            <a:r>
              <a:rPr lang="en-US" sz="2000" dirty="0" smtClean="0"/>
              <a:t>	ILIESI</a:t>
            </a:r>
          </a:p>
          <a:p>
            <a:pPr marL="0" indent="0">
              <a:buNone/>
            </a:pPr>
            <a:r>
              <a:rPr lang="en-US" sz="2000" b="1" dirty="0" err="1" smtClean="0"/>
              <a:t>Øyvind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Eide</a:t>
            </a:r>
            <a:r>
              <a:rPr lang="en-US" sz="2000" dirty="0" smtClean="0"/>
              <a:t>	University of Cologne / (Passau)	HKI/Institute for DH</a:t>
            </a:r>
          </a:p>
          <a:p>
            <a:pPr marL="0" indent="0">
              <a:buNone/>
            </a:pPr>
            <a:r>
              <a:rPr lang="en-US" sz="2000" b="1" dirty="0" smtClean="0"/>
              <a:t>Patrick Sahle</a:t>
            </a:r>
            <a:r>
              <a:rPr lang="en-US" sz="2000" dirty="0" smtClean="0"/>
              <a:t>	University of Cologne		CCeH</a:t>
            </a:r>
          </a:p>
          <a:p>
            <a:pPr marL="0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+ Nils </a:t>
            </a:r>
            <a:r>
              <a:rPr lang="en-US" sz="2000" dirty="0" err="1" smtClean="0"/>
              <a:t>Geissler</a:t>
            </a:r>
            <a:r>
              <a:rPr lang="en-US" sz="2000" dirty="0" smtClean="0"/>
              <a:t>, Elli </a:t>
            </a:r>
            <a:r>
              <a:rPr lang="en-US" sz="2000" dirty="0" err="1" smtClean="0"/>
              <a:t>Reuhl</a:t>
            </a:r>
            <a:r>
              <a:rPr lang="en-US" sz="2000" dirty="0" smtClean="0"/>
              <a:t>, Zoe Schubert, Julia </a:t>
            </a:r>
            <a:r>
              <a:rPr lang="en-US" sz="2000" dirty="0" err="1" smtClean="0"/>
              <a:t>Sorouri</a:t>
            </a:r>
            <a:r>
              <a:rPr lang="en-US" sz="2000" dirty="0" smtClean="0"/>
              <a:t>, Michela </a:t>
            </a:r>
            <a:r>
              <a:rPr lang="en-US" sz="2000" dirty="0" err="1" smtClean="0"/>
              <a:t>Tardella</a:t>
            </a:r>
            <a:r>
              <a:rPr lang="en-US" sz="2000" dirty="0" smtClean="0"/>
              <a:t>, N.N.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507" y="-591670"/>
            <a:ext cx="3448862" cy="3509682"/>
          </a:xfrm>
          <a:prstGeom prst="rect">
            <a:avLst/>
          </a:prstGeom>
        </p:spPr>
      </p:pic>
      <p:pic>
        <p:nvPicPr>
          <p:cNvPr id="6" name="Immagine 13" descr="imgre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89" y="5897098"/>
            <a:ext cx="2558394" cy="636756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747247" y="5887523"/>
            <a:ext cx="7113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"Original - isn't it?" New Options for the Humanities and Cultural Studies  </a:t>
            </a:r>
            <a:r>
              <a:rPr lang="de-DE" dirty="0" smtClean="0"/>
              <a:t>April 2016 – March 2018</a:t>
            </a:r>
            <a:endParaRPr lang="de-DE" dirty="0"/>
          </a:p>
        </p:txBody>
      </p:sp>
      <p:pic>
        <p:nvPicPr>
          <p:cNvPr id="8" name="Grafi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495" y="4763364"/>
            <a:ext cx="1225842" cy="1225842"/>
          </a:xfrm>
          <a:prstGeom prst="rect">
            <a:avLst/>
          </a:prstGeom>
        </p:spPr>
      </p:pic>
      <p:pic>
        <p:nvPicPr>
          <p:cNvPr id="9" name="Immagine 5" descr="logo_iliesi_piccol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134" y="2295765"/>
            <a:ext cx="1279631" cy="1675153"/>
          </a:xfrm>
          <a:prstGeom prst="rect">
            <a:avLst/>
          </a:prstGeom>
        </p:spPr>
      </p:pic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794752"/>
              </p:ext>
            </p:extLst>
          </p:nvPr>
        </p:nvGraphicFramePr>
        <p:xfrm>
          <a:off x="10488706" y="1173370"/>
          <a:ext cx="1387207" cy="1085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Image" r:id="rId8" imgW="10742760" imgH="8406000" progId="Photoshop.Image.13">
                  <p:embed/>
                </p:oleObj>
              </mc:Choice>
              <mc:Fallback>
                <p:oleObj name="Image" r:id="rId8" imgW="10742760" imgH="840600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488706" y="1173370"/>
                        <a:ext cx="1387207" cy="10854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576" y="4082504"/>
            <a:ext cx="1529890" cy="407722"/>
          </a:xfrm>
          <a:prstGeom prst="rect">
            <a:avLst/>
          </a:prstGeom>
        </p:spPr>
      </p:pic>
      <p:pic>
        <p:nvPicPr>
          <p:cNvPr id="1053" name="Picture 29" descr="Bildergebnis für arianna ciul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947" y="2132923"/>
            <a:ext cx="971280" cy="100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Bildergebnis für Cristina Marra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948" y="3175878"/>
            <a:ext cx="954516" cy="9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Bildergebnis für Oyvind Eid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947" y="4181966"/>
            <a:ext cx="972670" cy="108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98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outcomes …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1064" y="3238500"/>
            <a:ext cx="10953235" cy="32364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8756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791705" y="561601"/>
            <a:ext cx="2792506" cy="25818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87485" y="827594"/>
            <a:ext cx="2028986" cy="802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context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7" name="Rechteck 6"/>
          <p:cNvSpPr/>
          <p:nvPr/>
        </p:nvSpPr>
        <p:spPr>
          <a:xfrm>
            <a:off x="4586207" y="561601"/>
            <a:ext cx="2792506" cy="25818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781987" y="827594"/>
            <a:ext cx="2596726" cy="802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 dirty="0" smtClean="0"/>
              <a:t>argument</a:t>
            </a:r>
            <a:endParaRPr lang="en-US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9" name="Rechteck 8"/>
          <p:cNvSpPr/>
          <p:nvPr/>
        </p:nvSpPr>
        <p:spPr>
          <a:xfrm>
            <a:off x="8383291" y="561601"/>
            <a:ext cx="2792506" cy="2581836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8579071" y="827594"/>
            <a:ext cx="2596726" cy="802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 dirty="0" smtClean="0"/>
              <a:t>hypothesis</a:t>
            </a:r>
            <a:endParaRPr lang="en-US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11" name="Rechteck 10"/>
          <p:cNvSpPr/>
          <p:nvPr/>
        </p:nvSpPr>
        <p:spPr>
          <a:xfrm>
            <a:off x="791705" y="3627682"/>
            <a:ext cx="2792506" cy="25818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987485" y="3893675"/>
            <a:ext cx="2028986" cy="802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 dirty="0" smtClean="0"/>
              <a:t>strategy</a:t>
            </a:r>
            <a:endParaRPr lang="en-US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13" name="Rechteck 12"/>
          <p:cNvSpPr/>
          <p:nvPr/>
        </p:nvSpPr>
        <p:spPr>
          <a:xfrm>
            <a:off x="4586207" y="3627682"/>
            <a:ext cx="2792506" cy="2581836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nhaltsplatzhalter 2"/>
          <p:cNvSpPr txBox="1">
            <a:spLocks/>
          </p:cNvSpPr>
          <p:nvPr/>
        </p:nvSpPr>
        <p:spPr>
          <a:xfrm>
            <a:off x="4781986" y="3893675"/>
            <a:ext cx="2304613" cy="802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 dirty="0" smtClean="0"/>
              <a:t>activities</a:t>
            </a:r>
            <a:endParaRPr lang="en-US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15" name="Rechteck 14"/>
          <p:cNvSpPr/>
          <p:nvPr/>
        </p:nvSpPr>
        <p:spPr>
          <a:xfrm>
            <a:off x="8383291" y="3627682"/>
            <a:ext cx="2792506" cy="25818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Inhaltsplatzhalter 2"/>
          <p:cNvSpPr txBox="1">
            <a:spLocks/>
          </p:cNvSpPr>
          <p:nvPr/>
        </p:nvSpPr>
        <p:spPr>
          <a:xfrm>
            <a:off x="8579070" y="3893675"/>
            <a:ext cx="2348009" cy="802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 dirty="0" smtClean="0"/>
              <a:t>outcome</a:t>
            </a:r>
            <a:endParaRPr lang="en-US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7447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561601"/>
            <a:ext cx="3175862" cy="1050223"/>
          </a:xfrm>
        </p:spPr>
        <p:txBody>
          <a:bodyPr/>
          <a:lstStyle/>
          <a:p>
            <a:pPr marL="0" indent="0">
              <a:buNone/>
            </a:pPr>
            <a:r>
              <a:rPr lang="en-US" sz="5400" dirty="0" smtClean="0"/>
              <a:t>context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1334410" y="1611824"/>
            <a:ext cx="95366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interdisciplinary research</a:t>
            </a:r>
          </a:p>
          <a:p>
            <a:r>
              <a:rPr lang="en-US" sz="3600" dirty="0" smtClean="0"/>
              <a:t>	Digital Humanities 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	practice</a:t>
            </a:r>
            <a:endParaRPr lang="en-US" sz="3600" dirty="0"/>
          </a:p>
          <a:p>
            <a:r>
              <a:rPr lang="en-US" sz="3600" dirty="0" smtClean="0"/>
              <a:t>		theory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	critique</a:t>
            </a:r>
          </a:p>
          <a:p>
            <a:r>
              <a:rPr lang="en-US" sz="3600" dirty="0" smtClean="0"/>
              <a:t>	modelling in other traditions /disciplines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	humanities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	sciences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	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419961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Objek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361607"/>
              </p:ext>
            </p:extLst>
          </p:nvPr>
        </p:nvGraphicFramePr>
        <p:xfrm>
          <a:off x="1671660" y="0"/>
          <a:ext cx="8848678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Image" r:id="rId4" imgW="10272960" imgH="7961760" progId="Photoshop.Image.13">
                  <p:embed/>
                </p:oleObj>
              </mc:Choice>
              <mc:Fallback>
                <p:oleObj name="Image" r:id="rId4" imgW="10272960" imgH="79617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1660" y="0"/>
                        <a:ext cx="8848678" cy="6857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076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561601"/>
            <a:ext cx="3175862" cy="1050223"/>
          </a:xfrm>
        </p:spPr>
        <p:txBody>
          <a:bodyPr/>
          <a:lstStyle/>
          <a:p>
            <a:pPr marL="0" indent="0">
              <a:buNone/>
            </a:pPr>
            <a:r>
              <a:rPr lang="en-US" sz="5400" dirty="0" smtClean="0"/>
              <a:t>argument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1334409" y="2324746"/>
            <a:ext cx="1039780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modelling as creative process of thinking/reasoning 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dirty="0" smtClean="0"/>
              <a:t>making and manipulation of meaning through external representations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dirty="0" smtClean="0"/>
              <a:t>modelling as research strategy</a:t>
            </a:r>
          </a:p>
        </p:txBody>
      </p:sp>
    </p:spTree>
    <p:extLst>
      <p:ext uri="{BB962C8B-B14F-4D97-AF65-F5344CB8AC3E}">
        <p14:creationId xmlns:p14="http://schemas.microsoft.com/office/powerpoint/2010/main" val="137602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504498" y="441434"/>
            <a:ext cx="10689020" cy="6195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ts val="2000"/>
              </a:spcBef>
              <a:buClr>
                <a:schemeClr val="accent1"/>
              </a:buClr>
              <a:buSzPct val="75000"/>
            </a:pPr>
            <a:r>
              <a:rPr lang="en-US" sz="2800" dirty="0"/>
              <a:t>Creative process of thinking/reasoning </a:t>
            </a:r>
          </a:p>
          <a:p>
            <a:pPr marL="571500" lvl="1" indent="-342900" algn="l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400" dirty="0"/>
              <a:t>M</a:t>
            </a:r>
            <a:r>
              <a:rPr lang="en-US" sz="2400" dirty="0" smtClean="0"/>
              <a:t>eaning </a:t>
            </a:r>
            <a:r>
              <a:rPr lang="en-US" sz="2400" dirty="0"/>
              <a:t>made and negotiated through creation and manipulation of external representations </a:t>
            </a:r>
          </a:p>
          <a:p>
            <a:pPr marL="628650" lvl="2" indent="-171450" algn="l">
              <a:buClr>
                <a:srgbClr val="4BACC6">
                  <a:lumMod val="75000"/>
                </a:srgbClr>
              </a:buClr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lvl="2" indent="-457200" algn="l">
              <a:buClr>
                <a:srgbClr val="4BACC6">
                  <a:lumMod val="75000"/>
                </a:srgbClr>
              </a:buClr>
              <a:buFont typeface="Arial" panose="020B0604020202020204" pitchFamily="34" charset="0"/>
              <a:buChar char="•"/>
            </a:pPr>
            <a:endParaRPr lang="en-US" sz="3200" dirty="0"/>
          </a:p>
          <a:p>
            <a:pPr lvl="2" indent="-457200" algn="l">
              <a:buClr>
                <a:srgbClr val="4BACC6">
                  <a:lumMod val="75000"/>
                </a:srgbClr>
              </a:buClr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lvl="2" indent="-457200" algn="l">
              <a:buClr>
                <a:srgbClr val="4BACC6">
                  <a:lumMod val="75000"/>
                </a:srgbClr>
              </a:buClr>
              <a:buFont typeface="Arial" panose="020B0604020202020204" pitchFamily="34" charset="0"/>
              <a:buChar char="•"/>
            </a:pPr>
            <a:endParaRPr lang="en-US" sz="3200" dirty="0"/>
          </a:p>
          <a:p>
            <a:pPr lvl="2" indent="-457200" algn="l">
              <a:buClr>
                <a:srgbClr val="4BACC6">
                  <a:lumMod val="75000"/>
                </a:srgbClr>
              </a:buClr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lvl="2" algn="l">
              <a:buClr>
                <a:srgbClr val="4BACC6">
                  <a:lumMod val="75000"/>
                </a:srgbClr>
              </a:buClr>
            </a:pPr>
            <a:endParaRPr lang="en-US" sz="3200" dirty="0" smtClean="0"/>
          </a:p>
          <a:p>
            <a:pPr lvl="2" indent="-457200" algn="l">
              <a:buClr>
                <a:srgbClr val="4BACC6">
                  <a:lumMod val="75000"/>
                </a:srgbClr>
              </a:buClr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0" lvl="1" algn="l">
              <a:lnSpc>
                <a:spcPct val="90000"/>
              </a:lnSpc>
              <a:spcBef>
                <a:spcPts val="2000"/>
              </a:spcBef>
              <a:buClr>
                <a:schemeClr val="accent1"/>
              </a:buClr>
              <a:buSzPct val="75000"/>
            </a:pPr>
            <a:r>
              <a:rPr lang="en-US" sz="2800" dirty="0" smtClean="0"/>
              <a:t>Model as activity</a:t>
            </a:r>
            <a:endParaRPr lang="en-US" sz="2800" dirty="0"/>
          </a:p>
          <a:p>
            <a:pPr marL="571500" lvl="1" indent="-342900" algn="l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400" dirty="0"/>
              <a:t>P</a:t>
            </a:r>
            <a:r>
              <a:rPr lang="en-US" sz="2400" dirty="0" smtClean="0"/>
              <a:t>rocess </a:t>
            </a:r>
            <a:r>
              <a:rPr lang="en-US" sz="2400" dirty="0"/>
              <a:t>by which researchers make and manipulate external representations  (“imaginary </a:t>
            </a:r>
            <a:r>
              <a:rPr lang="en-US" sz="2400" dirty="0" err="1"/>
              <a:t>concreta</a:t>
            </a:r>
            <a:r>
              <a:rPr lang="en-US" sz="2400" dirty="0"/>
              <a:t>”, Godfrey-Smith 2009) to make sense of objects and phenomena</a:t>
            </a:r>
            <a:endParaRPr lang="en-US" sz="2000" dirty="0"/>
          </a:p>
          <a:p>
            <a:pPr marL="342900" indent="-342900" algn="l">
              <a:buClr>
                <a:srgbClr val="4BACC6">
                  <a:lumMod val="75000"/>
                </a:srgbClr>
              </a:buClr>
              <a:buFont typeface="Arial" panose="020B0604020202020204" pitchFamily="34" charset="0"/>
              <a:buChar char="•"/>
            </a:pPr>
            <a:endParaRPr lang="en-GB" sz="3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2" descr="http://www.howwemontessori.com/.a/6a0147e1d4f40f970b01676949a835970b-800w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11" y="1988687"/>
            <a:ext cx="5450106" cy="214598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790" y="1988687"/>
            <a:ext cx="3406878" cy="302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02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561601"/>
            <a:ext cx="3749298" cy="1050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hypothesis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576470" y="2324746"/>
            <a:ext cx="111557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modelling as a process of signification (semiotic approach)</a:t>
            </a:r>
          </a:p>
          <a:p>
            <a:r>
              <a:rPr lang="en-US" sz="3600" dirty="0" smtClean="0"/>
              <a:t>	making sense via practical thinking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model of modelling to grasp relational aspects </a:t>
            </a:r>
          </a:p>
          <a:p>
            <a:r>
              <a:rPr lang="en-US" sz="3600" dirty="0" smtClean="0"/>
              <a:t>	role of models in scholarship and society</a:t>
            </a:r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412881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 txBox="1">
            <a:spLocks noChangeArrowheads="1"/>
          </p:cNvSpPr>
          <p:nvPr/>
        </p:nvSpPr>
        <p:spPr>
          <a:xfrm>
            <a:off x="964084" y="400501"/>
            <a:ext cx="6805612" cy="8667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GB" sz="2800" dirty="0" smtClean="0">
                <a:solidFill>
                  <a:schemeClr val="tx1"/>
                </a:solidFill>
                <a:latin typeface="+mn-lt"/>
              </a:rPr>
              <a:t>Semiotic framework: Models </a:t>
            </a:r>
            <a:r>
              <a:rPr lang="en-GB" sz="2800" dirty="0">
                <a:solidFill>
                  <a:schemeClr val="tx1"/>
                </a:solidFill>
                <a:latin typeface="+mn-lt"/>
              </a:rPr>
              <a:t>as Icons?</a:t>
            </a:r>
          </a:p>
        </p:txBody>
      </p:sp>
      <p:sp>
        <p:nvSpPr>
          <p:cNvPr id="5" name="Rectangle 4"/>
          <p:cNvSpPr/>
          <p:nvPr/>
        </p:nvSpPr>
        <p:spPr>
          <a:xfrm>
            <a:off x="5372100" y="6334780"/>
            <a:ext cx="58102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Ciula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 and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Eide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 2015 based on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Kralemann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 and </a:t>
            </a:r>
            <a:r>
              <a:rPr lang="en-GB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Lattmann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 2013, fig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2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2" name="Immagine 1" descr="fig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919515"/>
            <a:ext cx="9944513" cy="543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6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535</Words>
  <Application>Microsoft Office PowerPoint</Application>
  <PresentationFormat>Breitbild</PresentationFormat>
  <Paragraphs>130</Paragraphs>
  <Slides>20</Slides>
  <Notes>16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Proxima Nova</vt:lpstr>
      <vt:lpstr>Raleway</vt:lpstr>
      <vt:lpstr>Rockwell</vt:lpstr>
      <vt:lpstr>Office Theme</vt:lpstr>
      <vt:lpstr>Image</vt:lpstr>
      <vt:lpstr>… from a different angle?</vt:lpstr>
      <vt:lpstr>Modelling between digital and humanities: thinking in practice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case study: text</vt:lpstr>
      <vt:lpstr>case study: text</vt:lpstr>
      <vt:lpstr>case study: events</vt:lpstr>
      <vt:lpstr>PowerPoint-Präsentation</vt:lpstr>
      <vt:lpstr>PowerPoint-Präsentation</vt:lpstr>
      <vt:lpstr>PowerPoint-Präsentation</vt:lpstr>
      <vt:lpstr>PowerPoint-Präsentation</vt:lpstr>
      <vt:lpstr>Some traditional outcomes …</vt:lpstr>
      <vt:lpstr>other outcomes 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… from a different angle?</dc:title>
  <dc:creator>anonymus</dc:creator>
  <cp:lastModifiedBy>anonymus</cp:lastModifiedBy>
  <cp:revision>48</cp:revision>
  <dcterms:created xsi:type="dcterms:W3CDTF">2017-05-26T09:20:46Z</dcterms:created>
  <dcterms:modified xsi:type="dcterms:W3CDTF">2017-10-05T07:52:55Z</dcterms:modified>
</cp:coreProperties>
</file>